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7" r:id="rId2"/>
    <p:sldId id="289" r:id="rId3"/>
    <p:sldId id="266" r:id="rId4"/>
    <p:sldId id="270" r:id="rId5"/>
    <p:sldId id="309" r:id="rId6"/>
    <p:sldId id="310" r:id="rId7"/>
    <p:sldId id="294" r:id="rId8"/>
    <p:sldId id="295" r:id="rId9"/>
    <p:sldId id="298" r:id="rId10"/>
    <p:sldId id="306" r:id="rId11"/>
    <p:sldId id="308" r:id="rId12"/>
    <p:sldId id="314" r:id="rId13"/>
    <p:sldId id="303" r:id="rId14"/>
    <p:sldId id="304" r:id="rId15"/>
    <p:sldId id="311" r:id="rId16"/>
    <p:sldId id="272" r:id="rId17"/>
    <p:sldId id="268" r:id="rId18"/>
    <p:sldId id="269" r:id="rId19"/>
    <p:sldId id="273" r:id="rId20"/>
    <p:sldId id="312" r:id="rId21"/>
    <p:sldId id="313" r:id="rId22"/>
    <p:sldId id="27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A4"/>
    <a:srgbClr val="322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05" autoAdjust="0"/>
  </p:normalViewPr>
  <p:slideViewPr>
    <p:cSldViewPr>
      <p:cViewPr>
        <p:scale>
          <a:sx n="66" d="100"/>
          <a:sy n="66" d="100"/>
        </p:scale>
        <p:origin x="-1656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4652F-BA74-4EFC-A32D-2D76964432AC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061F3-587D-49A1-A470-F6EE8AE97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02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61F3-587D-49A1-A470-F6EE8AE9767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68FDAC-CC4B-4E69-9544-5FB5C77CC4A2}" type="datetimeFigureOut">
              <a:rPr lang="fr-FR" smtClean="0"/>
              <a:pPr/>
              <a:t>07/10/2013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286961C-6FDC-4E42-9A0F-D620D58D69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 descr="modifié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8786842" cy="378621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214346" y="1571636"/>
            <a:ext cx="5857916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0037A4"/>
                </a:solidFill>
              </a:rPr>
              <a:t>Embarquement sur TOA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5214950"/>
            <a:ext cx="1657361" cy="78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42844" y="607220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Aviation d’affaires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Tourisme de luxe: survol de sites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142908" y="3907041"/>
            <a:ext cx="485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A l’Ouest, les </a:t>
            </a:r>
            <a:r>
              <a:rPr lang="fr-FR" sz="1400" dirty="0" err="1" smtClean="0">
                <a:solidFill>
                  <a:srgbClr val="002060"/>
                </a:solidFill>
              </a:rPr>
              <a:t>Tsingy</a:t>
            </a:r>
            <a:r>
              <a:rPr lang="fr-FR" sz="1400" dirty="0" smtClean="0">
                <a:solidFill>
                  <a:srgbClr val="002060"/>
                </a:solidFill>
              </a:rPr>
              <a:t> de </a:t>
            </a:r>
            <a:r>
              <a:rPr lang="fr-FR" sz="1400" dirty="0" err="1" smtClean="0">
                <a:solidFill>
                  <a:srgbClr val="002060"/>
                </a:solidFill>
              </a:rPr>
              <a:t>Bemaraha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8770" y="1214422"/>
            <a:ext cx="3893371" cy="271464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214942" y="3907041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Au Nord, les </a:t>
            </a:r>
            <a:r>
              <a:rPr lang="fr-FR" sz="1400" dirty="0" err="1" smtClean="0">
                <a:solidFill>
                  <a:srgbClr val="002060"/>
                </a:solidFill>
              </a:rPr>
              <a:t>Tsingy</a:t>
            </a:r>
            <a:r>
              <a:rPr lang="fr-FR" sz="1400" dirty="0" smtClean="0">
                <a:solidFill>
                  <a:srgbClr val="002060"/>
                </a:solidFill>
              </a:rPr>
              <a:t> Rouges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181794"/>
            <a:ext cx="5500726" cy="260479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2366"/>
            <a:ext cx="3857652" cy="2716699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561917" y="6519470"/>
            <a:ext cx="5115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tx1">
                    <a:lumMod val="95000"/>
                  </a:schemeClr>
                </a:solidFill>
                <a:latin typeface="Garamond" pitchFamily="18" charset="0"/>
              </a:rPr>
              <a:t>Citation XL 560 : un fier représentant de la flotte de TOA</a:t>
            </a:r>
            <a:endParaRPr lang="fr-FR" sz="1600" b="1" dirty="0">
              <a:solidFill>
                <a:schemeClr val="tx1">
                  <a:lumMod val="9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256"/>
            <a:ext cx="3411990" cy="228601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08" y="1428736"/>
            <a:ext cx="3532610" cy="250033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36"/>
            <a:ext cx="3446401" cy="250033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9500" y="4286256"/>
            <a:ext cx="3530218" cy="228601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85720" y="391692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7A4"/>
                </a:solidFill>
              </a:rPr>
              <a:t>Le Parc National d’</a:t>
            </a:r>
            <a:r>
              <a:rPr lang="fr-FR" dirty="0" err="1" smtClean="0">
                <a:solidFill>
                  <a:srgbClr val="0037A4"/>
                </a:solidFill>
              </a:rPr>
              <a:t>Andasibe</a:t>
            </a:r>
            <a:endParaRPr lang="fr-FR" dirty="0" smtClean="0">
              <a:solidFill>
                <a:srgbClr val="0037A4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43834" y="391692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7A4"/>
                </a:solidFill>
              </a:rPr>
              <a:t>l’Indri-Indri</a:t>
            </a:r>
            <a:endParaRPr lang="fr-FR" dirty="0">
              <a:solidFill>
                <a:srgbClr val="0037A4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20" y="656013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7A4"/>
                </a:solidFill>
              </a:rPr>
              <a:t>La plus vieille église de Sainte-Marie</a:t>
            </a:r>
            <a:endParaRPr lang="fr-FR" dirty="0">
              <a:solidFill>
                <a:srgbClr val="0037A4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72264" y="65601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7A4"/>
                </a:solidFill>
              </a:rPr>
              <a:t>Le Festival des Baleines</a:t>
            </a:r>
            <a:endParaRPr lang="fr-FR" dirty="0">
              <a:solidFill>
                <a:srgbClr val="0037A4"/>
              </a:solidFill>
            </a:endParaRPr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571472" y="928670"/>
            <a:ext cx="8143932" cy="857256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A l’Est, découvrez…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13250"/>
            <a:ext cx="8699550" cy="477333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8" y="1714488"/>
            <a:ext cx="3605214" cy="192882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1971015"/>
            <a:ext cx="3000396" cy="152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-214346" y="1000108"/>
            <a:ext cx="9001188" cy="1071570"/>
          </a:xfrm>
        </p:spPr>
        <p:txBody>
          <a:bodyPr>
            <a:normAutofit/>
          </a:bodyPr>
          <a:lstStyle/>
          <a:p>
            <a:pPr lvl="0" algn="r"/>
            <a:r>
              <a:rPr lang="fr-FR" sz="2000" dirty="0" smtClean="0">
                <a:solidFill>
                  <a:srgbClr val="0037A4"/>
                </a:solidFill>
              </a:rPr>
              <a:t>Séjour balnéaire  au </a:t>
            </a:r>
            <a:r>
              <a:rPr lang="fr-FR" sz="2000" dirty="0" err="1" smtClean="0">
                <a:solidFill>
                  <a:srgbClr val="0037A4"/>
                </a:solidFill>
              </a:rPr>
              <a:t>Ravintsara</a:t>
            </a:r>
            <a:r>
              <a:rPr lang="fr-FR" sz="2000" dirty="0" smtClean="0">
                <a:solidFill>
                  <a:srgbClr val="0037A4"/>
                </a:solidFill>
              </a:rPr>
              <a:t> </a:t>
            </a:r>
            <a:r>
              <a:rPr lang="fr-FR" sz="2000" dirty="0" err="1" smtClean="0">
                <a:solidFill>
                  <a:srgbClr val="0037A4"/>
                </a:solidFill>
              </a:rPr>
              <a:t>Wellness</a:t>
            </a:r>
            <a:r>
              <a:rPr lang="fr-FR" sz="2000" dirty="0" smtClean="0">
                <a:solidFill>
                  <a:srgbClr val="0037A4"/>
                </a:solidFill>
              </a:rPr>
              <a:t> </a:t>
            </a:r>
            <a:r>
              <a:rPr lang="fr-FR" sz="2000" dirty="0" err="1" smtClean="0">
                <a:solidFill>
                  <a:srgbClr val="0037A4"/>
                </a:solidFill>
              </a:rPr>
              <a:t>Hotel</a:t>
            </a:r>
            <a:r>
              <a:rPr lang="fr-FR" sz="2000" dirty="0" smtClean="0">
                <a:solidFill>
                  <a:srgbClr val="0037A4"/>
                </a:solidFill>
              </a:rPr>
              <a:t> </a:t>
            </a:r>
            <a:br>
              <a:rPr lang="fr-FR" sz="2000" dirty="0" smtClean="0">
                <a:solidFill>
                  <a:srgbClr val="0037A4"/>
                </a:solidFill>
              </a:rPr>
            </a:br>
            <a:r>
              <a:rPr lang="fr-FR" sz="2000" dirty="0" smtClean="0">
                <a:solidFill>
                  <a:srgbClr val="0037A4"/>
                </a:solidFill>
              </a:rPr>
              <a:t>combiné au </a:t>
            </a:r>
            <a:r>
              <a:rPr lang="fr-FR" sz="2000" dirty="0" err="1" smtClean="0">
                <a:solidFill>
                  <a:srgbClr val="0037A4"/>
                </a:solidFill>
              </a:rPr>
              <a:t>Pearls</a:t>
            </a:r>
            <a:r>
              <a:rPr lang="fr-FR" sz="2000" dirty="0" smtClean="0">
                <a:solidFill>
                  <a:srgbClr val="0037A4"/>
                </a:solidFill>
              </a:rPr>
              <a:t> International Golf  Course</a:t>
            </a:r>
            <a:br>
              <a:rPr lang="fr-FR" sz="2000" dirty="0" smtClean="0">
                <a:solidFill>
                  <a:srgbClr val="0037A4"/>
                </a:solidFill>
              </a:rPr>
            </a:br>
            <a:r>
              <a:rPr lang="fr-FR" sz="2000" dirty="0" smtClean="0">
                <a:solidFill>
                  <a:srgbClr val="0037A4"/>
                </a:solidFill>
              </a:rPr>
              <a:t>et/ou à la pêche au gros à Nosy-Be</a:t>
            </a:r>
            <a:endParaRPr lang="fr-FR" sz="2000" dirty="0">
              <a:solidFill>
                <a:srgbClr val="0037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200712" y="1357298"/>
            <a:ext cx="3729006" cy="2071702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Jacuzzi dans chaque bungalow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67127"/>
            <a:ext cx="4143404" cy="2762269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929222" cy="328614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357950" y="1857364"/>
            <a:ext cx="2643206" cy="3214710"/>
          </a:xfrm>
        </p:spPr>
        <p:txBody>
          <a:bodyPr>
            <a:normAutofit/>
          </a:bodyPr>
          <a:lstStyle/>
          <a:p>
            <a:r>
              <a:rPr lang="fr-FR" sz="2500" dirty="0" smtClean="0">
                <a:solidFill>
                  <a:srgbClr val="002060"/>
                </a:solidFill>
              </a:rPr>
              <a:t>Premier parcours de Golf 18 trous à </a:t>
            </a:r>
            <a:r>
              <a:rPr lang="fr-FR" sz="2500" dirty="0" err="1" smtClean="0">
                <a:solidFill>
                  <a:srgbClr val="002060"/>
                </a:solidFill>
              </a:rPr>
              <a:t>Nosy</a:t>
            </a:r>
            <a:r>
              <a:rPr lang="fr-FR" sz="2500" dirty="0" smtClean="0">
                <a:solidFill>
                  <a:srgbClr val="002060"/>
                </a:solidFill>
              </a:rPr>
              <a:t> Be</a:t>
            </a:r>
            <a:br>
              <a:rPr lang="fr-FR" sz="2500" dirty="0" smtClean="0">
                <a:solidFill>
                  <a:srgbClr val="002060"/>
                </a:solidFill>
              </a:rPr>
            </a:br>
            <a:r>
              <a:rPr lang="fr-FR" sz="2500" dirty="0" smtClean="0">
                <a:solidFill>
                  <a:srgbClr val="002060"/>
                </a:solidFill>
              </a:rPr>
              <a:t>- </a:t>
            </a:r>
            <a:r>
              <a:rPr lang="fr-FR" sz="2500" dirty="0" err="1" smtClean="0">
                <a:solidFill>
                  <a:srgbClr val="002060"/>
                </a:solidFill>
              </a:rPr>
              <a:t>Club-house</a:t>
            </a:r>
            <a:r>
              <a:rPr lang="fr-FR" sz="2500" dirty="0" smtClean="0">
                <a:solidFill>
                  <a:srgbClr val="002060"/>
                </a:solidFill>
              </a:rPr>
              <a:t/>
            </a:r>
            <a:br>
              <a:rPr lang="fr-FR" sz="2500" dirty="0" smtClean="0">
                <a:solidFill>
                  <a:srgbClr val="002060"/>
                </a:solidFill>
              </a:rPr>
            </a:br>
            <a:r>
              <a:rPr lang="fr-FR" sz="2500" dirty="0" smtClean="0">
                <a:solidFill>
                  <a:srgbClr val="002060"/>
                </a:solidFill>
              </a:rPr>
              <a:t>- piscine</a:t>
            </a:r>
            <a:br>
              <a:rPr lang="fr-FR" sz="2500" dirty="0" smtClean="0">
                <a:solidFill>
                  <a:srgbClr val="002060"/>
                </a:solidFill>
              </a:rPr>
            </a:br>
            <a:r>
              <a:rPr lang="fr-FR" sz="2500" dirty="0" smtClean="0">
                <a:solidFill>
                  <a:srgbClr val="002060"/>
                </a:solidFill>
              </a:rPr>
              <a:t>-  salle de fitness</a:t>
            </a:r>
            <a:endParaRPr lang="fr-FR" sz="25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6000792" cy="407196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1582863" cy="121444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57158" y="150017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37A4"/>
                </a:solidFill>
              </a:rPr>
              <a:t>LE PEARLS INTERNATIONAL GOLF COURSE NOSY BE</a:t>
            </a:r>
            <a:endParaRPr lang="fr-FR" sz="2400" b="1" dirty="0">
              <a:solidFill>
                <a:srgbClr val="0037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82380"/>
            <a:ext cx="4643470" cy="301825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11193"/>
            <a:ext cx="4357718" cy="2832517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5643570" y="49884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7A4"/>
                </a:solidFill>
              </a:rPr>
              <a:t>Ses sites de plongée sous-marine…</a:t>
            </a:r>
            <a:endParaRPr lang="fr-FR" dirty="0">
              <a:solidFill>
                <a:srgbClr val="0037A4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86314" y="627437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7A4"/>
                </a:solidFill>
              </a:rPr>
              <a:t>… et de pêche au gros</a:t>
            </a:r>
            <a:endParaRPr lang="fr-FR" dirty="0">
              <a:solidFill>
                <a:srgbClr val="0037A4"/>
              </a:solidFill>
            </a:endParaRPr>
          </a:p>
        </p:txBody>
      </p:sp>
      <p:sp>
        <p:nvSpPr>
          <p:cNvPr id="10" name="Titre 2"/>
          <p:cNvSpPr>
            <a:spLocks noGrp="1"/>
          </p:cNvSpPr>
          <p:nvPr>
            <p:ph type="title"/>
          </p:nvPr>
        </p:nvSpPr>
        <p:spPr>
          <a:xfrm>
            <a:off x="1785918" y="566726"/>
            <a:ext cx="5143536" cy="1219200"/>
          </a:xfrm>
        </p:spPr>
        <p:txBody>
          <a:bodyPr>
            <a:normAutofit/>
          </a:bodyPr>
          <a:lstStyle/>
          <a:p>
            <a:pPr algn="ctr"/>
            <a:r>
              <a:rPr lang="fr-FR" sz="3000" dirty="0" err="1" smtClean="0">
                <a:solidFill>
                  <a:srgbClr val="0037A4"/>
                </a:solidFill>
              </a:rPr>
              <a:t>Nosy</a:t>
            </a:r>
            <a:r>
              <a:rPr lang="fr-FR" sz="3000" dirty="0" smtClean="0">
                <a:solidFill>
                  <a:srgbClr val="0037A4"/>
                </a:solidFill>
              </a:rPr>
              <a:t> Be ou l’île aux parfums</a:t>
            </a:r>
            <a:endParaRPr lang="fr-FR" sz="3000" dirty="0">
              <a:solidFill>
                <a:srgbClr val="0037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29410"/>
            <a:ext cx="7928208" cy="5057176"/>
          </a:xfrm>
          <a:ln cmpd="sng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1552657" cy="108998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itre 2"/>
          <p:cNvSpPr txBox="1">
            <a:spLocks/>
          </p:cNvSpPr>
          <p:nvPr/>
        </p:nvSpPr>
        <p:spPr>
          <a:xfrm>
            <a:off x="71406" y="571480"/>
            <a:ext cx="9001188" cy="10715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37A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Conférence/séminaire et </a:t>
            </a:r>
            <a:r>
              <a:rPr kumimoji="0" lang="fr-FR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37A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gastronomie</a:t>
            </a:r>
            <a:r>
              <a:rPr kumimoji="0" lang="fr-FR" sz="28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37A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à Fort-Dauphin</a:t>
            </a:r>
            <a:endParaRPr kumimoji="0" lang="fr-FR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37A4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85926"/>
            <a:ext cx="3000396" cy="200124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042303"/>
            <a:ext cx="5500726" cy="395846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2357430"/>
            <a:ext cx="3000396" cy="2071702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160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Style contemporain</a:t>
            </a:r>
          </a:p>
          <a:p>
            <a:r>
              <a:rPr lang="fr-FR" sz="160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Climatisation dans les chambres</a:t>
            </a:r>
          </a:p>
          <a:p>
            <a:r>
              <a:rPr lang="fr-FR" sz="160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Wifi : accès gratuit</a:t>
            </a:r>
          </a:p>
          <a:p>
            <a:r>
              <a:rPr lang="fr-FR" sz="160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TV plasma</a:t>
            </a: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285720" y="3857628"/>
            <a:ext cx="3286148" cy="27860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1600" i="0" u="none" strike="noStrike" kern="1200" cap="none" spc="0" normalizeH="0" baseline="0" noProof="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Sauna, hammam et piscine à ciel ouvert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1600" i="0" u="none" strike="noStrike" kern="1200" cap="none" spc="0" normalizeH="0" baseline="0" noProof="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Salle</a:t>
            </a:r>
            <a:r>
              <a:rPr kumimoji="0" lang="fr-FR" sz="1600" i="0" u="none" strike="noStrike" kern="1200" cap="none" spc="0" normalizeH="0" noProof="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polyvalente : séminaire, réunion</a:t>
            </a:r>
            <a:endParaRPr kumimoji="0" lang="fr-FR" sz="1600" i="0" u="none" strike="noStrike" kern="1200" cap="none" spc="0" normalizeH="0" baseline="0" noProof="0" dirty="0" smtClean="0">
              <a:ln w="317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1600" i="0" u="none" strike="noStrike" kern="1200" cap="none" spc="0" normalizeH="0" baseline="0" noProof="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Salon d’esthétique et de massage : large variétés de traitement pour sa catégorie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160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Restaurant ouvert ou fermé donnant directement sur la piscine servant les spécialités locales</a:t>
            </a:r>
            <a:endParaRPr kumimoji="0" lang="fr-FR" sz="1600" i="0" u="none" strike="noStrike" kern="1200" cap="none" spc="0" normalizeH="0" baseline="0" noProof="0" dirty="0" smtClean="0">
              <a:ln w="317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142984"/>
            <a:ext cx="1390248" cy="975971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357717" cy="271464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143404" cy="275303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4357718" cy="271464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Espace réservé du contenu 1"/>
          <p:cNvSpPr txBox="1">
            <a:spLocks/>
          </p:cNvSpPr>
          <p:nvPr/>
        </p:nvSpPr>
        <p:spPr>
          <a:xfrm>
            <a:off x="4714908" y="1500174"/>
            <a:ext cx="4357686" cy="12858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Après les </a:t>
            </a:r>
            <a:r>
              <a:rPr lang="fr-FR" dirty="0" err="1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Tsingy</a:t>
            </a:r>
            <a:r>
              <a:rPr lang="fr-FR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fr-FR" dirty="0" err="1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Bemaraha</a:t>
            </a:r>
            <a:r>
              <a:rPr lang="fr-FR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et l’Allée des Baobabs  à Morondava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Extension dans le </a:t>
            </a:r>
            <a:r>
              <a:rPr kumimoji="0" lang="fr-FR" i="0" u="none" strike="noStrike" kern="1200" cap="none" spc="0" normalizeH="0" noProof="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Sud</a:t>
            </a:r>
            <a:r>
              <a:rPr kumimoji="0" lang="fr-FR" i="0" u="none" strike="noStrike" kern="1200" cap="none" spc="0" normalizeH="0" baseline="0" noProof="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à</a:t>
            </a:r>
            <a:r>
              <a:rPr kumimoji="0" lang="fr-FR" i="0" u="none" strike="noStrike" kern="1200" cap="none" spc="0" normalizeH="0" noProof="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la découverte du </a:t>
            </a:r>
            <a:r>
              <a:rPr kumimoji="0" lang="fr-FR" i="0" u="none" strike="noStrike" kern="1200" cap="none" spc="0" normalizeH="0" baseline="0" noProof="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Parc National</a:t>
            </a:r>
            <a:r>
              <a:rPr kumimoji="0" lang="fr-FR" i="0" u="none" strike="noStrike" kern="1200" cap="none" spc="0" normalizeH="0" noProof="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d’</a:t>
            </a:r>
            <a:r>
              <a:rPr kumimoji="0" lang="fr-FR" i="0" u="none" strike="noStrike" kern="1200" cap="none" spc="0" normalizeH="0" noProof="0" dirty="0" err="1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Isalo</a:t>
            </a:r>
            <a:r>
              <a:rPr lang="fr-FR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sa piscine naturelle et sa biodiversité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fr-FR" dirty="0" smtClean="0">
              <a:ln w="317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1192397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La fenêtre de l’</a:t>
            </a:r>
            <a:r>
              <a:rPr lang="fr-FR" sz="1400" dirty="0" err="1" smtClean="0">
                <a:solidFill>
                  <a:schemeClr val="bg1"/>
                </a:solidFill>
              </a:rPr>
              <a:t>Isalo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20" y="6500834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La piscine naturelle du Parc National d’</a:t>
            </a:r>
            <a:r>
              <a:rPr lang="fr-FR" sz="1400" dirty="0" err="1" smtClean="0">
                <a:solidFill>
                  <a:schemeClr val="bg1"/>
                </a:solidFill>
              </a:rPr>
              <a:t>Isalo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57752" y="6050181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L’allée des Baobabs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7143800" cy="857232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fr-FR" sz="2400" dirty="0">
                <a:solidFill>
                  <a:srgbClr val="002060"/>
                </a:solidFill>
                <a:latin typeface="Arial" charset="0"/>
                <a:cs typeface="Arial" charset="0"/>
              </a:rPr>
              <a:t>Implantée dans la capitale, à Antananarivo</a:t>
            </a:r>
            <a:br>
              <a:rPr lang="fr-FR" sz="24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fr-FR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 l’immeuble </a:t>
            </a:r>
            <a:r>
              <a:rPr lang="fr-FR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Pradon</a:t>
            </a:r>
            <a:r>
              <a:rPr lang="fr-FR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Trade Center, centre-ville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7072362" cy="454651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307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71670" y="6153192"/>
            <a:ext cx="5429288" cy="561956"/>
          </a:xfrm>
        </p:spPr>
        <p:txBody>
          <a:bodyPr>
            <a:normAutofit/>
          </a:bodyPr>
          <a:lstStyle/>
          <a:p>
            <a:pPr lvl="0" algn="ctr"/>
            <a:r>
              <a:rPr lang="fr-FR" sz="2400" dirty="0" smtClean="0">
                <a:solidFill>
                  <a:schemeClr val="bg1"/>
                </a:solidFill>
              </a:rPr>
              <a:t>Ouverture    en     2014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21" y="3500438"/>
            <a:ext cx="5016535" cy="317899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 descr="C:\Documents and Settings\User\Mes documents\haja\Foulpointe Golf Resort\Club07_2D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4357718" cy="2953225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86314" y="723904"/>
            <a:ext cx="3614734" cy="3062286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- Parcours de golf 18 trous</a:t>
            </a:r>
            <a:br>
              <a:rPr lang="fr-FR" sz="2400" dirty="0" smtClean="0">
                <a:solidFill>
                  <a:srgbClr val="002060"/>
                </a:solidFill>
              </a:rPr>
            </a:br>
            <a:r>
              <a:rPr lang="fr-FR" sz="2400" dirty="0" smtClean="0">
                <a:solidFill>
                  <a:srgbClr val="002060"/>
                </a:solidFill>
              </a:rPr>
              <a:t> - Club House avec piscine à ciel ouvert</a:t>
            </a:r>
            <a:br>
              <a:rPr lang="fr-FR" sz="2400" dirty="0" smtClean="0">
                <a:solidFill>
                  <a:srgbClr val="002060"/>
                </a:solidFill>
              </a:rPr>
            </a:br>
            <a:r>
              <a:rPr lang="fr-FR" sz="2400" dirty="0" smtClean="0">
                <a:solidFill>
                  <a:srgbClr val="002060"/>
                </a:solidFill>
              </a:rPr>
              <a:t>- Aire de jeux pour enfants</a:t>
            </a:r>
            <a:br>
              <a:rPr lang="fr-FR" sz="2400" dirty="0" smtClean="0">
                <a:solidFill>
                  <a:srgbClr val="002060"/>
                </a:solidFill>
              </a:rPr>
            </a:br>
            <a:r>
              <a:rPr lang="fr-FR" sz="2400" dirty="0" smtClean="0">
                <a:solidFill>
                  <a:srgbClr val="002060"/>
                </a:solidFill>
              </a:rPr>
              <a:t>-Courts de tennis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4324" y="1857364"/>
            <a:ext cx="8829708" cy="2428892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>
                <a:solidFill>
                  <a:srgbClr val="0037A4"/>
                </a:solidFill>
              </a:rPr>
              <a:t>Merci de votre attention </a:t>
            </a:r>
            <a:br>
              <a:rPr lang="fr-FR" sz="4400" dirty="0" smtClean="0">
                <a:solidFill>
                  <a:srgbClr val="0037A4"/>
                </a:solidFill>
              </a:rPr>
            </a:br>
            <a:r>
              <a:rPr lang="fr-FR" sz="4400" dirty="0" smtClean="0">
                <a:solidFill>
                  <a:srgbClr val="0037A4"/>
                </a:solidFill>
              </a:rPr>
              <a:t>et surtout</a:t>
            </a:r>
            <a:br>
              <a:rPr lang="fr-FR" sz="4400" dirty="0" smtClean="0">
                <a:solidFill>
                  <a:srgbClr val="0037A4"/>
                </a:solidFill>
              </a:rPr>
            </a:br>
            <a:r>
              <a:rPr lang="fr-FR" sz="4400" dirty="0" smtClean="0">
                <a:solidFill>
                  <a:srgbClr val="0037A4"/>
                </a:solidFill>
              </a:rPr>
              <a:t>restez en contact avec nous</a:t>
            </a:r>
            <a:endParaRPr lang="fr-FR" sz="4400" dirty="0">
              <a:solidFill>
                <a:srgbClr val="0037A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59721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072074"/>
            <a:ext cx="32146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3952884"/>
          </a:xfrm>
        </p:spPr>
        <p:txBody>
          <a:bodyPr>
            <a:normAutofit fontScale="92500" lnSpcReduction="10000"/>
          </a:bodyPr>
          <a:lstStyle/>
          <a:p>
            <a:endParaRPr lang="fr-FR" sz="2600" dirty="0" smtClean="0">
              <a:solidFill>
                <a:srgbClr val="002060"/>
              </a:solidFill>
            </a:endParaRP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fr-FR" sz="2600" dirty="0" smtClean="0">
                <a:solidFill>
                  <a:srgbClr val="002060"/>
                </a:solidFill>
              </a:rPr>
              <a:t>Société Anonyme, forte de16 ans d’expérience,</a:t>
            </a:r>
          </a:p>
          <a:p>
            <a:r>
              <a:rPr lang="fr-FR" sz="2600" dirty="0" smtClean="0">
                <a:solidFill>
                  <a:srgbClr val="002060"/>
                </a:solidFill>
              </a:rPr>
              <a:t>Agence de voyages Tour Opérateur Réceptif forte de16 ans d’expérience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  <a:defRPr/>
            </a:pPr>
            <a:r>
              <a:rPr lang="fr-FR" sz="2600" dirty="0" smtClean="0">
                <a:solidFill>
                  <a:srgbClr val="002060"/>
                </a:solidFill>
              </a:rPr>
              <a:t>A l’ouverture, en 1997: 3 personnes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  <a:defRPr/>
            </a:pPr>
            <a:r>
              <a:rPr lang="fr-FR" sz="2600" dirty="0" smtClean="0">
                <a:solidFill>
                  <a:srgbClr val="002060"/>
                </a:solidFill>
              </a:rPr>
              <a:t>Actuellement, l’équipe varie entre 07 et 08 personnes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  <a:defRPr/>
            </a:pPr>
            <a:r>
              <a:rPr lang="fr-FR" sz="2600" dirty="0" smtClean="0">
                <a:solidFill>
                  <a:srgbClr val="002060"/>
                </a:solidFill>
              </a:rPr>
              <a:t>CMV fait partie d’un groupe: le Groupe </a:t>
            </a:r>
            <a:r>
              <a:rPr lang="fr-FR" sz="2600" dirty="0" err="1" smtClean="0">
                <a:solidFill>
                  <a:srgbClr val="002060"/>
                </a:solidFill>
              </a:rPr>
              <a:t>Sodiat</a:t>
            </a:r>
            <a:r>
              <a:rPr lang="fr-FR" sz="2600" dirty="0" smtClean="0">
                <a:solidFill>
                  <a:srgbClr val="002060"/>
                </a:solidFill>
              </a:rPr>
              <a:t> regroupant plusieurs sociétés  œuvrant dans différents domaines le tourisme, l’hôtellerie ( la chaîne AZURA ), la concession automobile, compagnie aérienne privée TOA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71670" y="714356"/>
            <a:ext cx="6615130" cy="135729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37A4"/>
                </a:solidFill>
              </a:rPr>
              <a:t>Cap </a:t>
            </a:r>
            <a:r>
              <a:rPr lang="fr-FR" dirty="0" err="1" smtClean="0">
                <a:solidFill>
                  <a:srgbClr val="0037A4"/>
                </a:solidFill>
              </a:rPr>
              <a:t>Mada</a:t>
            </a:r>
            <a:r>
              <a:rPr lang="fr-FR" dirty="0" smtClean="0">
                <a:solidFill>
                  <a:srgbClr val="0037A4"/>
                </a:solidFill>
              </a:rPr>
              <a:t> Voyages SA</a:t>
            </a:r>
            <a:endParaRPr lang="fr-FR" dirty="0">
              <a:solidFill>
                <a:srgbClr val="0037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57356" y="1000084"/>
            <a:ext cx="5715040" cy="571528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0037A4"/>
                </a:solidFill>
              </a:rPr>
              <a:t>Cap </a:t>
            </a:r>
            <a:r>
              <a:rPr lang="fr-FR" sz="3200" dirty="0" err="1" smtClean="0">
                <a:solidFill>
                  <a:srgbClr val="0037A4"/>
                </a:solidFill>
              </a:rPr>
              <a:t>Mada</a:t>
            </a:r>
            <a:r>
              <a:rPr lang="fr-FR" sz="3200" dirty="0" smtClean="0">
                <a:solidFill>
                  <a:srgbClr val="0037A4"/>
                </a:solidFill>
              </a:rPr>
              <a:t> Voyages est agréée</a:t>
            </a:r>
            <a:r>
              <a:rPr lang="fr-FR" sz="3200" dirty="0" smtClean="0">
                <a:solidFill>
                  <a:srgbClr val="002060"/>
                </a:solidFill>
              </a:rPr>
              <a:t>… </a:t>
            </a:r>
            <a:endParaRPr lang="fr-FR" sz="3200" dirty="0">
              <a:solidFill>
                <a:srgbClr val="002060"/>
              </a:solidFill>
            </a:endParaRPr>
          </a:p>
        </p:txBody>
      </p:sp>
      <p:pic>
        <p:nvPicPr>
          <p:cNvPr id="11" name="Image 10" descr="I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2143140" cy="1643074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85926"/>
            <a:ext cx="2143140" cy="164307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656981"/>
            <a:ext cx="2143140" cy="1629539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643446"/>
            <a:ext cx="2143140" cy="164307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428596" y="6211693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7A4"/>
                </a:solidFill>
              </a:rPr>
              <a:t>TOP: Association des Tours Opérateurs Réceptifs de Madagascar</a:t>
            </a:r>
            <a:endParaRPr lang="fr-FR" dirty="0">
              <a:solidFill>
                <a:srgbClr val="0037A4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57752" y="6211693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7A4"/>
                </a:solidFill>
              </a:rPr>
              <a:t>AAVM: Association des Agences de Voyage de Madagascar</a:t>
            </a:r>
            <a:endParaRPr lang="fr-FR" dirty="0">
              <a:solidFill>
                <a:srgbClr val="0037A4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00100" y="3425611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7A4"/>
                </a:solidFill>
              </a:rPr>
              <a:t>IATA: International Air Transport Association</a:t>
            </a:r>
            <a:endParaRPr lang="fr-FR" dirty="0">
              <a:solidFill>
                <a:srgbClr val="0037A4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43438" y="3425611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7A4"/>
                </a:solidFill>
              </a:rPr>
              <a:t>ATAF: Association des Transporteurs Aériens de la zone Franc</a:t>
            </a:r>
            <a:endParaRPr lang="fr-FR" dirty="0">
              <a:solidFill>
                <a:srgbClr val="0037A4"/>
              </a:solidFill>
            </a:endParaRPr>
          </a:p>
        </p:txBody>
      </p:sp>
      <p:sp>
        <p:nvSpPr>
          <p:cNvPr id="13" name="Titre 2"/>
          <p:cNvSpPr txBox="1">
            <a:spLocks/>
          </p:cNvSpPr>
          <p:nvPr/>
        </p:nvSpPr>
        <p:spPr>
          <a:xfrm>
            <a:off x="1857356" y="4000480"/>
            <a:ext cx="5715040" cy="57152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37A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Cap </a:t>
            </a:r>
            <a:r>
              <a:rPr kumimoji="0" lang="fr-FR" sz="3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37A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Mada</a:t>
            </a:r>
            <a:r>
              <a:rPr kumimoji="0" lang="fr-FR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37A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Voyages est membre de… </a:t>
            </a:r>
            <a:endParaRPr kumimoji="0" lang="fr-FR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37A4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624" y="2000272"/>
            <a:ext cx="8715376" cy="4643438"/>
          </a:xfrm>
        </p:spPr>
        <p:txBody>
          <a:bodyPr/>
          <a:lstStyle/>
          <a:p>
            <a:pPr lvl="1">
              <a:defRPr/>
            </a:pPr>
            <a:r>
              <a:rPr lang="fr-FR" dirty="0" smtClean="0">
                <a:solidFill>
                  <a:srgbClr val="0037A4"/>
                </a:solidFill>
              </a:rPr>
              <a:t>Organisation de circuits touristiques à la carte ( individuels ou petits groupes)</a:t>
            </a:r>
          </a:p>
          <a:p>
            <a:pPr lvl="1">
              <a:defRPr/>
            </a:pPr>
            <a:r>
              <a:rPr lang="fr-FR" dirty="0" smtClean="0">
                <a:solidFill>
                  <a:srgbClr val="0037A4"/>
                </a:solidFill>
              </a:rPr>
              <a:t>Organisation de circuits pour le 3ème âge</a:t>
            </a:r>
          </a:p>
          <a:p>
            <a:pPr lvl="1">
              <a:defRPr/>
            </a:pPr>
            <a:r>
              <a:rPr lang="fr-FR" dirty="0" smtClean="0">
                <a:solidFill>
                  <a:srgbClr val="0037A4"/>
                </a:solidFill>
              </a:rPr>
              <a:t>Organisation de conférence et séminaires</a:t>
            </a:r>
          </a:p>
          <a:p>
            <a:pPr lvl="1">
              <a:defRPr/>
            </a:pPr>
            <a:r>
              <a:rPr lang="fr-FR" dirty="0" smtClean="0">
                <a:solidFill>
                  <a:srgbClr val="0037A4"/>
                </a:solidFill>
              </a:rPr>
              <a:t>Organisation  d’  </a:t>
            </a:r>
            <a:r>
              <a:rPr lang="fr-FR" dirty="0" err="1" smtClean="0">
                <a:solidFill>
                  <a:srgbClr val="0037A4"/>
                </a:solidFill>
              </a:rPr>
              <a:t>incentive</a:t>
            </a:r>
            <a:r>
              <a:rPr lang="fr-FR" dirty="0" smtClean="0">
                <a:solidFill>
                  <a:srgbClr val="0037A4"/>
                </a:solidFill>
              </a:rPr>
              <a:t> ( jusqu’à 50/60 personnes), avec possibilité d’affrètement aérien privé </a:t>
            </a:r>
          </a:p>
          <a:p>
            <a:pPr lvl="1" eaLnBrk="1" hangingPunct="1">
              <a:buNone/>
              <a:defRPr/>
            </a:pPr>
            <a:endParaRPr lang="fr-FR" dirty="0" smtClean="0">
              <a:solidFill>
                <a:srgbClr val="0037A4"/>
              </a:solidFill>
              <a:latin typeface="Arial" charset="0"/>
              <a:cs typeface="Arial" charset="0"/>
            </a:endParaRPr>
          </a:p>
          <a:p>
            <a:pPr lvl="2" eaLnBrk="1" hangingPunct="1">
              <a:buNone/>
              <a:defRPr/>
            </a:pPr>
            <a:endParaRPr lang="fr-FR" sz="2000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fr-FR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Espace réservé du contenu 2"/>
          <p:cNvSpPr>
            <a:spLocks noGrp="1"/>
          </p:cNvSpPr>
          <p:nvPr>
            <p:ph idx="1"/>
          </p:nvPr>
        </p:nvSpPr>
        <p:spPr>
          <a:xfrm>
            <a:off x="-214346" y="1357298"/>
            <a:ext cx="6643688" cy="5286412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fr-FR" b="1" dirty="0" smtClean="0">
                <a:solidFill>
                  <a:srgbClr val="0037A4"/>
                </a:solidFill>
              </a:rPr>
              <a:t>Nos Circuits classiques: </a:t>
            </a:r>
          </a:p>
          <a:p>
            <a:pPr lvl="3" eaLnBrk="1" hangingPunct="1">
              <a:buFont typeface="Wingdings" pitchFamily="2" charset="2"/>
              <a:buChar char="q"/>
              <a:defRPr/>
            </a:pPr>
            <a:r>
              <a:rPr lang="fr-FR" sz="2400" dirty="0" smtClean="0">
                <a:solidFill>
                  <a:srgbClr val="0037A4"/>
                </a:solidFill>
              </a:rPr>
              <a:t>Descente de la RN7 : avec ou sans </a:t>
            </a:r>
            <a:r>
              <a:rPr lang="fr-FR" sz="2400" dirty="0" err="1" smtClean="0">
                <a:solidFill>
                  <a:srgbClr val="0037A4"/>
                </a:solidFill>
              </a:rPr>
              <a:t>Ranomafana</a:t>
            </a:r>
            <a:endParaRPr lang="fr-FR" sz="2400" dirty="0" smtClean="0">
              <a:solidFill>
                <a:srgbClr val="0037A4"/>
              </a:solidFill>
            </a:endParaRPr>
          </a:p>
          <a:p>
            <a:pPr lvl="3" eaLnBrk="1" hangingPunct="1">
              <a:buFont typeface="Wingdings" pitchFamily="2" charset="2"/>
              <a:buChar char="q"/>
              <a:defRPr/>
            </a:pPr>
            <a:r>
              <a:rPr lang="fr-FR" sz="2400" dirty="0" smtClean="0">
                <a:solidFill>
                  <a:srgbClr val="0037A4"/>
                </a:solidFill>
              </a:rPr>
              <a:t>Les </a:t>
            </a:r>
            <a:r>
              <a:rPr lang="fr-FR" sz="2400" dirty="0" err="1" smtClean="0">
                <a:solidFill>
                  <a:srgbClr val="0037A4"/>
                </a:solidFill>
              </a:rPr>
              <a:t>Tsingy</a:t>
            </a:r>
            <a:r>
              <a:rPr lang="fr-FR" sz="2400" dirty="0" smtClean="0">
                <a:solidFill>
                  <a:srgbClr val="0037A4"/>
                </a:solidFill>
              </a:rPr>
              <a:t> de l’Ouest et du Nord</a:t>
            </a:r>
          </a:p>
          <a:p>
            <a:pPr lvl="3" eaLnBrk="1" hangingPunct="1">
              <a:buFont typeface="Wingdings" pitchFamily="2" charset="2"/>
              <a:buChar char="q"/>
              <a:defRPr/>
            </a:pPr>
            <a:r>
              <a:rPr lang="fr-FR" sz="2400" dirty="0" smtClean="0">
                <a:solidFill>
                  <a:srgbClr val="0037A4"/>
                </a:solidFill>
              </a:rPr>
              <a:t>A l’Est: Parc d’</a:t>
            </a:r>
            <a:r>
              <a:rPr lang="fr-FR" sz="2400" dirty="0" err="1" smtClean="0">
                <a:solidFill>
                  <a:srgbClr val="0037A4"/>
                </a:solidFill>
              </a:rPr>
              <a:t>Analamazaotra</a:t>
            </a:r>
            <a:r>
              <a:rPr lang="fr-FR" sz="2400" dirty="0" smtClean="0">
                <a:solidFill>
                  <a:srgbClr val="0037A4"/>
                </a:solidFill>
              </a:rPr>
              <a:t>-</a:t>
            </a:r>
            <a:r>
              <a:rPr lang="fr-FR" sz="2400" dirty="0" err="1" smtClean="0">
                <a:solidFill>
                  <a:srgbClr val="0037A4"/>
                </a:solidFill>
              </a:rPr>
              <a:t>Andasibe</a:t>
            </a:r>
            <a:r>
              <a:rPr lang="fr-FR" sz="2400" dirty="0" smtClean="0">
                <a:solidFill>
                  <a:srgbClr val="0037A4"/>
                </a:solidFill>
              </a:rPr>
              <a:t>, Safari Baleine et séjour bien-être à </a:t>
            </a:r>
          </a:p>
          <a:p>
            <a:pPr lvl="3" eaLnBrk="1" hangingPunct="1">
              <a:buFont typeface="Wingdings" pitchFamily="2" charset="2"/>
              <a:buChar char="q"/>
              <a:defRPr/>
            </a:pPr>
            <a:r>
              <a:rPr lang="fr-FR" sz="2400" dirty="0" smtClean="0">
                <a:solidFill>
                  <a:srgbClr val="0037A4"/>
                </a:solidFill>
              </a:rPr>
              <a:t>   Sainte-Marie</a:t>
            </a:r>
          </a:p>
          <a:p>
            <a:pPr lvl="3" eaLnBrk="1" hangingPunct="1">
              <a:buFont typeface="Wingdings" pitchFamily="2" charset="2"/>
              <a:buChar char="q"/>
              <a:defRPr/>
            </a:pPr>
            <a:r>
              <a:rPr lang="fr-FR" sz="2400" dirty="0" err="1" smtClean="0">
                <a:solidFill>
                  <a:srgbClr val="0037A4"/>
                </a:solidFill>
              </a:rPr>
              <a:t>Nosy</a:t>
            </a:r>
            <a:r>
              <a:rPr lang="fr-FR" sz="2400" dirty="0" smtClean="0">
                <a:solidFill>
                  <a:srgbClr val="0037A4"/>
                </a:solidFill>
              </a:rPr>
              <a:t> Be : Pêche au gros</a:t>
            </a:r>
          </a:p>
          <a:p>
            <a:pPr lvl="3" eaLnBrk="1" hangingPunct="1">
              <a:buNone/>
              <a:defRPr/>
            </a:pPr>
            <a:endParaRPr lang="fr-FR" sz="2400" dirty="0" smtClean="0">
              <a:solidFill>
                <a:srgbClr val="0037A4"/>
              </a:solidFill>
            </a:endParaRPr>
          </a:p>
          <a:p>
            <a:pPr lvl="4">
              <a:buFont typeface="Wingdings" pitchFamily="2" charset="2"/>
              <a:buChar char="v"/>
              <a:defRPr/>
            </a:pPr>
            <a:r>
              <a:rPr lang="fr-FR" sz="2400" b="1" dirty="0" smtClean="0">
                <a:solidFill>
                  <a:srgbClr val="0037A4"/>
                </a:solidFill>
              </a:rPr>
              <a:t>Mais voudrions souligner ici que pour chaque circuit, nous avons différentes thématiques (histoire, faune et flore, culture, farniente, 3ème âge, </a:t>
            </a:r>
            <a:r>
              <a:rPr lang="fr-FR" sz="2400" b="1" dirty="0" err="1" smtClean="0">
                <a:solidFill>
                  <a:srgbClr val="0037A4"/>
                </a:solidFill>
              </a:rPr>
              <a:t>etc</a:t>
            </a:r>
            <a:r>
              <a:rPr lang="fr-FR" sz="2400" b="1" dirty="0" smtClean="0">
                <a:solidFill>
                  <a:srgbClr val="0037A4"/>
                </a:solidFill>
              </a:rPr>
              <a:t>…) afin de nous adapter aux attentes de nos clients et garantir leur satisfaction.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fr-FR" dirty="0" smtClean="0">
              <a:solidFill>
                <a:srgbClr val="0037A4"/>
              </a:solidFill>
            </a:endParaRPr>
          </a:p>
          <a:p>
            <a:pPr lvl="2" eaLnBrk="1" hangingPunct="1">
              <a:defRPr/>
            </a:pPr>
            <a:endParaRPr lang="fr-FR" dirty="0" smtClean="0">
              <a:solidFill>
                <a:srgbClr val="0037A4"/>
              </a:solidFill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fr-FR" dirty="0" smtClean="0">
              <a:solidFill>
                <a:srgbClr val="0037A4"/>
              </a:solidFill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fr-FR" dirty="0" smtClean="0">
              <a:solidFill>
                <a:srgbClr val="0037A4"/>
              </a:solidFill>
            </a:endParaRPr>
          </a:p>
          <a:p>
            <a:pPr lvl="1" eaLnBrk="1" hangingPunct="1">
              <a:defRPr/>
            </a:pPr>
            <a:endParaRPr lang="fr-FR" dirty="0" smtClean="0">
              <a:solidFill>
                <a:srgbClr val="0037A4"/>
              </a:solidFill>
            </a:endParaRPr>
          </a:p>
          <a:p>
            <a:pPr eaLnBrk="1" hangingPunct="1">
              <a:defRPr/>
            </a:pPr>
            <a:endParaRPr lang="fr-FR" dirty="0" smtClean="0">
              <a:solidFill>
                <a:srgbClr val="0037A4"/>
              </a:solidFill>
            </a:endParaRP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9160" y="2214554"/>
            <a:ext cx="2893404" cy="192563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4512" y="4286256"/>
            <a:ext cx="2858063" cy="214314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3214686"/>
            <a:ext cx="7972452" cy="3143272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En partenariat avec la Ferme Equestre du </a:t>
            </a:r>
            <a:r>
              <a:rPr lang="fr-FR" sz="2400" dirty="0" err="1" smtClean="0">
                <a:solidFill>
                  <a:srgbClr val="002060"/>
                </a:solidFill>
              </a:rPr>
              <a:t>Rova</a:t>
            </a:r>
            <a:r>
              <a:rPr lang="fr-FR" sz="2400" dirty="0" smtClean="0">
                <a:solidFill>
                  <a:srgbClr val="002060"/>
                </a:solidFill>
              </a:rPr>
              <a:t>, découverte autrement des Hautes Terres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Possibilité de choix entre une balade d’une heure autour de la ferme à une grande randonnée de 8 jours avec bivouac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Ou simplement nous vous taillerons un forfait sur-mesure selon vos désirs</a:t>
            </a: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2571736" y="214290"/>
            <a:ext cx="6143668" cy="164307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356" y="233427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« Les Hautes Terres autrement »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928678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37A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NOS PRODUITS PHARES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71470" y="3500438"/>
            <a:ext cx="3714776" cy="857256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002060"/>
                </a:solidFill>
              </a:rPr>
              <a:t>Balade sur les Hautes Terres</a:t>
            </a: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857628"/>
            <a:ext cx="3643338" cy="264320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itre 2"/>
          <p:cNvSpPr txBox="1">
            <a:spLocks/>
          </p:cNvSpPr>
          <p:nvPr/>
        </p:nvSpPr>
        <p:spPr>
          <a:xfrm>
            <a:off x="700118" y="6057880"/>
            <a:ext cx="8229600" cy="800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Promenade le long de la plage d’</a:t>
            </a:r>
            <a:r>
              <a:rPr kumimoji="0" lang="fr-FR" sz="20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Ambila</a:t>
            </a:r>
            <a:r>
              <a:rPr kumimoji="0" lang="fr-FR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Lemaitso</a:t>
            </a:r>
            <a:endParaRPr kumimoji="0" lang="fr-FR" sz="2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43636" y="3281346"/>
            <a:ext cx="3071834" cy="16478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Cap sur </a:t>
            </a:r>
            <a:r>
              <a:rPr kumimoji="0" lang="fr-FR" sz="20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Ampefy</a:t>
            </a:r>
            <a:r>
              <a:rPr kumimoji="0" lang="fr-FR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, admirer</a:t>
            </a:r>
            <a:r>
              <a:rPr kumimoji="0" lang="fr-FR" sz="20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FR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les chutes de la Lily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et les geysers</a:t>
            </a:r>
            <a:endParaRPr kumimoji="0" lang="fr-FR" sz="2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77" y="1213178"/>
            <a:ext cx="4179071" cy="278739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23183"/>
            <a:ext cx="3929090" cy="2777321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4286280" cy="271464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4071966" cy="274229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473" y="1214422"/>
            <a:ext cx="4087935" cy="271464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000504"/>
            <a:ext cx="4286280" cy="271464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885960" y="1152532"/>
            <a:ext cx="5757874" cy="56195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2060"/>
                </a:solidFill>
              </a:rPr>
              <a:t>Découvrez en même temps…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844" y="363117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ville d’Antananarivo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86248" y="363117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Palais de la Reine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2844" y="642939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Chutes de la Lily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86248" y="642939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Différents espèces de la biodiversité malgache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3265</TotalTime>
  <Words>553</Words>
  <Application>Microsoft Office PowerPoint</Application>
  <PresentationFormat>Affichage à l'écran (4:3)</PresentationFormat>
  <Paragraphs>84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Papier</vt:lpstr>
      <vt:lpstr>Présentation PowerPoint</vt:lpstr>
      <vt:lpstr>Implantée dans la capitale, à Antananarivo A l’immeuble Pradon Trade Center, centre-ville</vt:lpstr>
      <vt:lpstr>Cap Mada Voyages SA</vt:lpstr>
      <vt:lpstr>Cap Mada Voyages est agréée… </vt:lpstr>
      <vt:lpstr>Présentation PowerPoint</vt:lpstr>
      <vt:lpstr>Présentation PowerPoint</vt:lpstr>
      <vt:lpstr>Présentation PowerPoint</vt:lpstr>
      <vt:lpstr>Balade sur les Hautes Terres</vt:lpstr>
      <vt:lpstr>Découvrez en même temps…</vt:lpstr>
      <vt:lpstr>Embarquement sur TOA </vt:lpstr>
      <vt:lpstr>Présentation PowerPoint</vt:lpstr>
      <vt:lpstr>A l’Est, découvrez…  </vt:lpstr>
      <vt:lpstr>Séjour balnéaire  au Ravintsara Wellness Hotel  combiné au Pearls International Golf  Course et/ou à la pêche au gros à Nosy-Be</vt:lpstr>
      <vt:lpstr>Jacuzzi dans chaque bungalow</vt:lpstr>
      <vt:lpstr>Premier parcours de Golf 18 trous à Nosy Be - Club-house - piscine -  salle de fitness</vt:lpstr>
      <vt:lpstr>Nosy Be ou l’île aux parfums</vt:lpstr>
      <vt:lpstr>Présentation PowerPoint</vt:lpstr>
      <vt:lpstr>Présentation PowerPoint</vt:lpstr>
      <vt:lpstr>Présentation PowerPoint</vt:lpstr>
      <vt:lpstr>Ouverture    en     2014</vt:lpstr>
      <vt:lpstr>- Parcours de golf 18 trous  - Club House avec piscine à ciel ouvert - Aire de jeux pour enfants -Courts de tennis  </vt:lpstr>
      <vt:lpstr>Merci de votre attention  et surtout restez en contact avec nous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EUGENE</dc:creator>
  <cp:lastModifiedBy>andi</cp:lastModifiedBy>
  <cp:revision>299</cp:revision>
  <dcterms:created xsi:type="dcterms:W3CDTF">2013-08-22T07:18:54Z</dcterms:created>
  <dcterms:modified xsi:type="dcterms:W3CDTF">2013-10-07T13:50:18Z</dcterms:modified>
</cp:coreProperties>
</file>